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7" r:id="rId3"/>
    <p:sldId id="273" r:id="rId4"/>
    <p:sldId id="280" r:id="rId5"/>
    <p:sldId id="279" r:id="rId6"/>
    <p:sldId id="282" r:id="rId7"/>
    <p:sldId id="283" r:id="rId8"/>
    <p:sldId id="284" r:id="rId9"/>
    <p:sldId id="285" r:id="rId10"/>
    <p:sldId id="286" r:id="rId11"/>
    <p:sldId id="288" r:id="rId12"/>
    <p:sldId id="287" r:id="rId13"/>
    <p:sldId id="289" r:id="rId14"/>
    <p:sldId id="291" r:id="rId15"/>
    <p:sldId id="290" r:id="rId16"/>
    <p:sldId id="292" r:id="rId17"/>
    <p:sldId id="293" r:id="rId18"/>
    <p:sldId id="294" r:id="rId19"/>
    <p:sldId id="295" r:id="rId20"/>
    <p:sldId id="296" r:id="rId21"/>
    <p:sldId id="298" r:id="rId22"/>
    <p:sldId id="307" r:id="rId23"/>
    <p:sldId id="297" r:id="rId24"/>
    <p:sldId id="299" r:id="rId25"/>
    <p:sldId id="301" r:id="rId26"/>
    <p:sldId id="308" r:id="rId27"/>
    <p:sldId id="302" r:id="rId28"/>
    <p:sldId id="300" r:id="rId29"/>
    <p:sldId id="306" r:id="rId30"/>
    <p:sldId id="304" r:id="rId31"/>
    <p:sldId id="30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0"/>
  </p:normalViewPr>
  <p:slideViewPr>
    <p:cSldViewPr>
      <p:cViewPr varScale="1">
        <p:scale>
          <a:sx n="105" d="100"/>
          <a:sy n="105" d="100"/>
        </p:scale>
        <p:origin x="1840"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B7A4F9-0F67-427E-AEC3-218E3460B396}" type="datetimeFigureOut">
              <a:rPr lang="en-US" smtClean="0"/>
              <a:pPr/>
              <a:t>9/27/17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F771A4-66E4-477C-A792-77E5A849F90E}" type="slidenum">
              <a:rPr lang="en-US" smtClean="0"/>
              <a:pPr/>
              <a:t>‹#›</a:t>
            </a:fld>
            <a:endParaRPr lang="en-US"/>
          </a:p>
        </p:txBody>
      </p:sp>
    </p:spTree>
    <p:extLst>
      <p:ext uri="{BB962C8B-B14F-4D97-AF65-F5344CB8AC3E}">
        <p14:creationId xmlns:p14="http://schemas.microsoft.com/office/powerpoint/2010/main" val="414490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4F67DA-7A8D-4242-B8CD-30364175B4A8}" type="datetimeFigureOut">
              <a:rPr lang="en-US" smtClean="0"/>
              <a:pPr/>
              <a:t>9/27/17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EE98F-BEC2-4628-BA34-3014466B78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4F67DA-7A8D-4242-B8CD-30364175B4A8}" type="datetimeFigureOut">
              <a:rPr lang="en-US" smtClean="0"/>
              <a:pPr/>
              <a:t>9/27/17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EE98F-BEC2-4628-BA34-3014466B78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4F67DA-7A8D-4242-B8CD-30364175B4A8}" type="datetimeFigureOut">
              <a:rPr lang="en-US" smtClean="0"/>
              <a:pPr/>
              <a:t>9/27/17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EE98F-BEC2-4628-BA34-3014466B78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4F67DA-7A8D-4242-B8CD-30364175B4A8}" type="datetimeFigureOut">
              <a:rPr lang="en-US" smtClean="0"/>
              <a:pPr/>
              <a:t>9/27/17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EE98F-BEC2-4628-BA34-3014466B78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4F67DA-7A8D-4242-B8CD-30364175B4A8}" type="datetimeFigureOut">
              <a:rPr lang="en-US" smtClean="0"/>
              <a:pPr/>
              <a:t>9/27/17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EE98F-BEC2-4628-BA34-3014466B78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4F67DA-7A8D-4242-B8CD-30364175B4A8}" type="datetimeFigureOut">
              <a:rPr lang="en-US" smtClean="0"/>
              <a:pPr/>
              <a:t>9/27/17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7EE98F-BEC2-4628-BA34-3014466B78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4F67DA-7A8D-4242-B8CD-30364175B4A8}" type="datetimeFigureOut">
              <a:rPr lang="en-US" smtClean="0"/>
              <a:pPr/>
              <a:t>9/27/17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7EE98F-BEC2-4628-BA34-3014466B78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4F67DA-7A8D-4242-B8CD-30364175B4A8}" type="datetimeFigureOut">
              <a:rPr lang="en-US" smtClean="0"/>
              <a:pPr/>
              <a:t>9/27/17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7EE98F-BEC2-4628-BA34-3014466B78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F67DA-7A8D-4242-B8CD-30364175B4A8}" type="datetimeFigureOut">
              <a:rPr lang="en-US" smtClean="0"/>
              <a:pPr/>
              <a:t>9/27/17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7EE98F-BEC2-4628-BA34-3014466B78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4F67DA-7A8D-4242-B8CD-30364175B4A8}" type="datetimeFigureOut">
              <a:rPr lang="en-US" smtClean="0"/>
              <a:pPr/>
              <a:t>9/27/17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7EE98F-BEC2-4628-BA34-3014466B78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4F67DA-7A8D-4242-B8CD-30364175B4A8}" type="datetimeFigureOut">
              <a:rPr lang="en-US" smtClean="0"/>
              <a:pPr/>
              <a:t>9/27/17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7EE98F-BEC2-4628-BA34-3014466B78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F67DA-7A8D-4242-B8CD-30364175B4A8}" type="datetimeFigureOut">
              <a:rPr lang="en-US" smtClean="0"/>
              <a:pPr/>
              <a:t>9/27/17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7EE98F-BEC2-4628-BA34-3014466B78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YazVFIuQudc" TargetMode="External"/><Relationship Id="rId3" Type="http://schemas.openxmlformats.org/officeDocument/2006/relationships/hyperlink" Target="https://www.youtube.com/watch?v=alJaltUmrGo"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wfUvdgEyYy0" TargetMode="External"/><Relationship Id="rId3" Type="http://schemas.openxmlformats.org/officeDocument/2006/relationships/hyperlink" Target="https://www.youtube.com/watch?v=XoG02Q2x13I"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iXzyPw1Wb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9SobJftnGJU" TargetMode="External"/><Relationship Id="rId4" Type="http://schemas.openxmlformats.org/officeDocument/2006/relationships/hyperlink" Target="https://www.youtube.com/watch?v=b69lS3aP1a4" TargetMode="External"/><Relationship Id="rId1" Type="http://schemas.openxmlformats.org/officeDocument/2006/relationships/slideLayout" Target="../slideLayouts/slideLayout2.xml"/><Relationship Id="rId2" Type="http://schemas.openxmlformats.org/officeDocument/2006/relationships/hyperlink" Target="https://www.youtube.com/watch?v=ZrRBGGVTM3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Week 3:</a:t>
            </a:r>
            <a:br>
              <a:rPr lang="en-US" dirty="0" smtClean="0"/>
            </a:br>
            <a:r>
              <a:rPr lang="en-US" dirty="0"/>
              <a:t/>
            </a:r>
            <a:br>
              <a:rPr lang="en-US" dirty="0"/>
            </a:br>
            <a:r>
              <a:rPr lang="en-US" dirty="0" smtClean="0"/>
              <a:t>18</a:t>
            </a:r>
            <a:r>
              <a:rPr lang="en-US" baseline="30000" dirty="0" smtClean="0"/>
              <a:t>th</a:t>
            </a:r>
            <a:r>
              <a:rPr lang="en-US" dirty="0" smtClean="0"/>
              <a:t> and 19</a:t>
            </a:r>
            <a:r>
              <a:rPr lang="en-US" baseline="30000" dirty="0" smtClean="0"/>
              <a:t>th</a:t>
            </a:r>
            <a:r>
              <a:rPr lang="en-US" dirty="0" smtClean="0"/>
              <a:t> Century Social Movements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457200" y="533400"/>
            <a:ext cx="8077200" cy="5791200"/>
          </a:xfrm>
        </p:spPr>
        <p:txBody>
          <a:bodyPr>
            <a:normAutofit fontScale="92500"/>
          </a:bodyPr>
          <a:lstStyle/>
          <a:p>
            <a:r>
              <a:rPr lang="en-US" altLang="en-US" sz="2400" dirty="0" smtClean="0"/>
              <a:t>Social, political, and economic factors which made these earlier forms of British collective action possible, cont.</a:t>
            </a:r>
            <a:endParaRPr lang="en-US" altLang="en-US" sz="2000" dirty="0" smtClean="0"/>
          </a:p>
          <a:p>
            <a:pPr lvl="1"/>
            <a:endParaRPr lang="en-US" altLang="en-US" sz="1600" dirty="0" smtClean="0"/>
          </a:p>
          <a:p>
            <a:pPr lvl="1"/>
            <a:r>
              <a:rPr lang="en-US" altLang="en-US" sz="2000" dirty="0" smtClean="0"/>
              <a:t>England won the war, but at great financial cost;  they imposed taxes and other harsh financial conditions on their colonies.</a:t>
            </a:r>
          </a:p>
          <a:p>
            <a:pPr lvl="1"/>
            <a:endParaRPr lang="en-US" altLang="en-US" sz="2000" dirty="0" smtClean="0"/>
          </a:p>
          <a:p>
            <a:pPr lvl="1"/>
            <a:r>
              <a:rPr lang="en-US" altLang="en-US" sz="2000" dirty="0" smtClean="0"/>
              <a:t>Unfair financial and labor conditions in combination with a growing sense of collective grievance led to the formation of organizations in both England the North American colonies, which gave space for demands to be heard and resistance to be strategized.  </a:t>
            </a:r>
          </a:p>
          <a:p>
            <a:pPr lvl="1"/>
            <a:endParaRPr lang="en-US" altLang="en-US" sz="2000" dirty="0" smtClean="0"/>
          </a:p>
          <a:p>
            <a:pPr lvl="1"/>
            <a:r>
              <a:rPr lang="en-US" altLang="en-US" sz="2000" dirty="0" smtClean="0"/>
              <a:t>These types of collective spaces where grievances against oppression monarchies could be heard eventually lead to both the American and French revolutions in the 1780s.</a:t>
            </a:r>
          </a:p>
          <a:p>
            <a:pPr lvl="1"/>
            <a:endParaRPr lang="en-US" altLang="en-US" sz="2000" dirty="0" smtClean="0"/>
          </a:p>
          <a:p>
            <a:pPr lvl="1"/>
            <a:r>
              <a:rPr lang="en-US" altLang="en-US" sz="2000" dirty="0" smtClean="0"/>
              <a:t>If we move ahead 100 years, we begin to see exponential growth in the number of associations, groups, etc. in Europe and the United States.  What kinds of groups were these?  What brought on their proliferation?</a:t>
            </a:r>
          </a:p>
          <a:p>
            <a:pPr lvl="1"/>
            <a:endParaRPr lang="en-US" altLang="en-US" sz="2000" dirty="0" smtClean="0"/>
          </a:p>
          <a:p>
            <a:pPr lvl="1"/>
            <a:endParaRPr lang="en-US" altLang="en-US" sz="20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457200" y="1295400"/>
            <a:ext cx="8077200" cy="5029200"/>
          </a:xfrm>
        </p:spPr>
        <p:txBody>
          <a:bodyPr>
            <a:normAutofit/>
          </a:bodyPr>
          <a:lstStyle/>
          <a:p>
            <a:r>
              <a:rPr lang="en-US" altLang="en-US" sz="3600" dirty="0" smtClean="0"/>
              <a:t>But what is missing from </a:t>
            </a:r>
            <a:r>
              <a:rPr lang="en-US" altLang="en-US" sz="3600" dirty="0" err="1" smtClean="0"/>
              <a:t>Tilly</a:t>
            </a:r>
            <a:r>
              <a:rPr lang="en-US" altLang="en-US" sz="3600" dirty="0" smtClean="0"/>
              <a:t> and Wood’s narrative?  What is implied and implicitly described, but not addressed directly?</a:t>
            </a:r>
          </a:p>
          <a:p>
            <a:pPr lvl="1"/>
            <a:endParaRPr lang="en-US" altLang="en-US" sz="2000" dirty="0" smtClean="0"/>
          </a:p>
          <a:p>
            <a:pPr lvl="1"/>
            <a:endParaRPr lang="en-US" altLang="en-US" sz="2000" dirty="0" smtClean="0"/>
          </a:p>
          <a:p>
            <a:pPr lvl="1"/>
            <a:endParaRPr lang="en-US" altLang="en-US" sz="20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868362"/>
          </a:xfrm>
        </p:spPr>
        <p:txBody>
          <a:bodyPr>
            <a:normAutofit fontScale="90000"/>
          </a:bodyPr>
          <a:lstStyle/>
          <a:p>
            <a:r>
              <a:rPr lang="en-US" altLang="en-US" sz="3200" dirty="0" smtClean="0"/>
              <a:t>The Invention of Social Movements:  </a:t>
            </a:r>
            <a:br>
              <a:rPr lang="en-US" altLang="en-US" sz="3200" dirty="0" smtClean="0"/>
            </a:br>
            <a:r>
              <a:rPr lang="en-US" altLang="en-US" sz="3200" dirty="0" smtClean="0"/>
              <a:t>Macro Level Factors</a:t>
            </a:r>
          </a:p>
        </p:txBody>
      </p:sp>
      <p:sp>
        <p:nvSpPr>
          <p:cNvPr id="31747" name="Content Placeholder 2"/>
          <p:cNvSpPr>
            <a:spLocks noGrp="1"/>
          </p:cNvSpPr>
          <p:nvPr>
            <p:ph idx="1"/>
          </p:nvPr>
        </p:nvSpPr>
        <p:spPr>
          <a:xfrm>
            <a:off x="457200" y="1905000"/>
            <a:ext cx="8077200" cy="4419600"/>
          </a:xfrm>
        </p:spPr>
        <p:txBody>
          <a:bodyPr>
            <a:normAutofit/>
          </a:bodyPr>
          <a:lstStyle/>
          <a:p>
            <a:r>
              <a:rPr lang="en-US" altLang="en-US" sz="2800" dirty="0" smtClean="0"/>
              <a:t>But what is missing from </a:t>
            </a:r>
            <a:r>
              <a:rPr lang="en-US" altLang="en-US" sz="2800" dirty="0" err="1" smtClean="0"/>
              <a:t>Tilly</a:t>
            </a:r>
            <a:r>
              <a:rPr lang="en-US" altLang="en-US" sz="2800" dirty="0" smtClean="0"/>
              <a:t> and Wood’s narrative?  What is implied and implicitly described, but not addressed directly?</a:t>
            </a:r>
          </a:p>
          <a:p>
            <a:endParaRPr lang="en-US" altLang="en-US" sz="2800" dirty="0" smtClean="0"/>
          </a:p>
          <a:p>
            <a:r>
              <a:rPr lang="en-US" altLang="en-US" sz="2400" dirty="0" smtClean="0"/>
              <a:t>Video 1:  </a:t>
            </a:r>
            <a:r>
              <a:rPr lang="en-US" altLang="en-US" sz="2400" dirty="0" smtClean="0">
                <a:hlinkClick r:id="rId2"/>
              </a:rPr>
              <a:t>https://www.youtube.com/watch?v=YazVFIuQudc</a:t>
            </a:r>
            <a:r>
              <a:rPr lang="en-US" altLang="en-US" sz="2400" dirty="0" smtClean="0"/>
              <a:t> </a:t>
            </a:r>
          </a:p>
          <a:p>
            <a:endParaRPr lang="en-US" altLang="en-US" sz="2400" dirty="0" smtClean="0"/>
          </a:p>
          <a:p>
            <a:r>
              <a:rPr lang="en-US" altLang="en-US" sz="2400" dirty="0" smtClean="0"/>
              <a:t>Video 2:  </a:t>
            </a:r>
            <a:r>
              <a:rPr lang="en-US" altLang="en-US" sz="2400" dirty="0" smtClean="0">
                <a:hlinkClick r:id="rId3"/>
              </a:rPr>
              <a:t>https://www.youtube.com/watch?v=alJaltUmrGo</a:t>
            </a:r>
            <a:r>
              <a:rPr lang="en-US" altLang="en-US" sz="2400" dirty="0" smtClean="0"/>
              <a:t> </a:t>
            </a:r>
          </a:p>
          <a:p>
            <a:pPr lvl="1"/>
            <a:endParaRPr lang="en-US" altLang="en-US" dirty="0" smtClean="0"/>
          </a:p>
          <a:p>
            <a:pPr lvl="1"/>
            <a:endParaRPr lang="en-US" altLang="en-US" dirty="0" smtClean="0"/>
          </a:p>
          <a:p>
            <a:pPr lvl="1"/>
            <a:endParaRPr lang="en-US" alt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smtClean="0">
                <a:solidFill>
                  <a:prstClr val="black"/>
                </a:solidFill>
              </a:rPr>
              <a:t>The Invention of Social Movements:  </a:t>
            </a:r>
            <a:br>
              <a:rPr lang="en-US" altLang="en-US" sz="3200" dirty="0" smtClean="0">
                <a:solidFill>
                  <a:prstClr val="black"/>
                </a:solidFill>
              </a:rPr>
            </a:br>
            <a:r>
              <a:rPr lang="en-US" altLang="en-US" sz="3200" dirty="0" smtClean="0">
                <a:solidFill>
                  <a:prstClr val="black"/>
                </a:solidFill>
              </a:rPr>
              <a:t>Macro Level Factors, cont.</a:t>
            </a:r>
            <a:endParaRPr lang="en-US" dirty="0"/>
          </a:p>
        </p:txBody>
      </p:sp>
      <p:sp>
        <p:nvSpPr>
          <p:cNvPr id="3" name="Content Placeholder 2"/>
          <p:cNvSpPr>
            <a:spLocks noGrp="1"/>
          </p:cNvSpPr>
          <p:nvPr>
            <p:ph idx="1"/>
          </p:nvPr>
        </p:nvSpPr>
        <p:spPr>
          <a:xfrm>
            <a:off x="457200" y="1905000"/>
            <a:ext cx="8229600" cy="4221163"/>
          </a:xfrm>
        </p:spPr>
        <p:txBody>
          <a:bodyPr>
            <a:normAutofit/>
          </a:bodyPr>
          <a:lstStyle/>
          <a:p>
            <a:r>
              <a:rPr lang="en-US" sz="2800" dirty="0" smtClean="0"/>
              <a:t>If we look at social movements outside of Europe and the U.S., we get a more complete picture about the “invention” of social movements.</a:t>
            </a:r>
          </a:p>
          <a:p>
            <a:endParaRPr lang="en-US" sz="2800" dirty="0" smtClean="0"/>
          </a:p>
          <a:p>
            <a:r>
              <a:rPr lang="en-US" sz="2800" dirty="0" smtClean="0"/>
              <a:t>Particularly notions of nationalism, the importance of culture, and ethnic identity can be examined when we look at movements that developed in </a:t>
            </a:r>
            <a:r>
              <a:rPr lang="en-US" sz="2800" i="1" dirty="0" smtClean="0"/>
              <a:t>response</a:t>
            </a:r>
            <a:r>
              <a:rPr lang="en-US" sz="2800" dirty="0" smtClean="0"/>
              <a:t> to Europe and the U.S. (next week).</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png"/>
          <p:cNvPicPr>
            <a:picLocks noChangeAspect="1"/>
          </p:cNvPicPr>
          <p:nvPr/>
        </p:nvPicPr>
        <p:blipFill>
          <a:blip r:embed="rId2" cstate="print"/>
          <a:stretch>
            <a:fillRect/>
          </a:stretch>
        </p:blipFill>
        <p:spPr>
          <a:xfrm>
            <a:off x="0" y="0"/>
            <a:ext cx="9144000" cy="6863590"/>
          </a:xfrm>
          <a:prstGeom prst="rect">
            <a:avLst/>
          </a:prstGeom>
        </p:spPr>
      </p:pic>
      <p:sp>
        <p:nvSpPr>
          <p:cNvPr id="4" name="TextBox 3"/>
          <p:cNvSpPr txBox="1"/>
          <p:nvPr/>
        </p:nvSpPr>
        <p:spPr>
          <a:xfrm>
            <a:off x="4343400" y="4724400"/>
            <a:ext cx="2895600" cy="1815882"/>
          </a:xfrm>
          <a:prstGeom prst="rect">
            <a:avLst/>
          </a:prstGeom>
          <a:noFill/>
        </p:spPr>
        <p:txBody>
          <a:bodyPr wrap="square" rtlCol="0">
            <a:spAutoFit/>
          </a:bodyPr>
          <a:lstStyle/>
          <a:p>
            <a:r>
              <a:rPr lang="en-US" sz="1600" b="1" dirty="0" smtClean="0">
                <a:solidFill>
                  <a:schemeClr val="accent3">
                    <a:lumMod val="60000"/>
                    <a:lumOff val="40000"/>
                  </a:schemeClr>
                </a:solidFill>
              </a:rPr>
              <a:t>Social movements in India in the 1700 and 1800s show the importance of local histories, collective injury vs. individualistic capitalist pursuit, and peasants’ resistance to landlords and British rule</a:t>
            </a:r>
            <a:endParaRPr lang="en-US" sz="1600" b="1" dirty="0"/>
          </a:p>
        </p:txBody>
      </p:sp>
      <p:sp>
        <p:nvSpPr>
          <p:cNvPr id="5" name="Oval 4"/>
          <p:cNvSpPr/>
          <p:nvPr/>
        </p:nvSpPr>
        <p:spPr>
          <a:xfrm>
            <a:off x="5791200" y="2514600"/>
            <a:ext cx="152400" cy="152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png"/>
          <p:cNvPicPr>
            <a:picLocks noChangeAspect="1"/>
          </p:cNvPicPr>
          <p:nvPr/>
        </p:nvPicPr>
        <p:blipFill>
          <a:blip r:embed="rId2" cstate="print"/>
          <a:stretch>
            <a:fillRect/>
          </a:stretch>
        </p:blipFill>
        <p:spPr>
          <a:xfrm>
            <a:off x="0" y="0"/>
            <a:ext cx="9144000" cy="6863590"/>
          </a:xfrm>
          <a:prstGeom prst="rect">
            <a:avLst/>
          </a:prstGeom>
        </p:spPr>
      </p:pic>
      <p:sp>
        <p:nvSpPr>
          <p:cNvPr id="4" name="TextBox 3"/>
          <p:cNvSpPr txBox="1"/>
          <p:nvPr/>
        </p:nvSpPr>
        <p:spPr>
          <a:xfrm>
            <a:off x="381000" y="5486400"/>
            <a:ext cx="6324600" cy="1077218"/>
          </a:xfrm>
          <a:prstGeom prst="rect">
            <a:avLst/>
          </a:prstGeom>
          <a:noFill/>
        </p:spPr>
        <p:txBody>
          <a:bodyPr wrap="square" rtlCol="0">
            <a:spAutoFit/>
          </a:bodyPr>
          <a:lstStyle/>
          <a:p>
            <a:r>
              <a:rPr lang="en-US" sz="1600" b="1" dirty="0" smtClean="0">
                <a:solidFill>
                  <a:schemeClr val="accent3">
                    <a:lumMod val="60000"/>
                    <a:lumOff val="40000"/>
                  </a:schemeClr>
                </a:solidFill>
              </a:rPr>
              <a:t>Social movements in Latin America, staring in the  early 1800s, featured indigenous peasants who resisted Iberian colonialism, expansion of haciendas into native lands, racist divisions of labor, and dismissal of native cultures </a:t>
            </a:r>
            <a:endParaRPr lang="en-US" sz="1600" b="1" dirty="0"/>
          </a:p>
        </p:txBody>
      </p:sp>
      <p:sp>
        <p:nvSpPr>
          <p:cNvPr id="5" name="Oval 4"/>
          <p:cNvSpPr/>
          <p:nvPr/>
        </p:nvSpPr>
        <p:spPr>
          <a:xfrm>
            <a:off x="2514600" y="3657600"/>
            <a:ext cx="152400" cy="152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p:cNvSpPr/>
          <p:nvPr/>
        </p:nvSpPr>
        <p:spPr>
          <a:xfrm>
            <a:off x="5791200" y="2514600"/>
            <a:ext cx="152400" cy="152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png"/>
          <p:cNvPicPr>
            <a:picLocks noChangeAspect="1"/>
          </p:cNvPicPr>
          <p:nvPr/>
        </p:nvPicPr>
        <p:blipFill>
          <a:blip r:embed="rId2" cstate="print"/>
          <a:stretch>
            <a:fillRect/>
          </a:stretch>
        </p:blipFill>
        <p:spPr>
          <a:xfrm>
            <a:off x="0" y="0"/>
            <a:ext cx="9144000" cy="6863590"/>
          </a:xfrm>
          <a:prstGeom prst="rect">
            <a:avLst/>
          </a:prstGeom>
        </p:spPr>
      </p:pic>
      <p:sp>
        <p:nvSpPr>
          <p:cNvPr id="4" name="TextBox 3"/>
          <p:cNvSpPr txBox="1"/>
          <p:nvPr/>
        </p:nvSpPr>
        <p:spPr>
          <a:xfrm>
            <a:off x="2743200" y="5029200"/>
            <a:ext cx="4114800" cy="1323439"/>
          </a:xfrm>
          <a:prstGeom prst="rect">
            <a:avLst/>
          </a:prstGeom>
          <a:noFill/>
        </p:spPr>
        <p:txBody>
          <a:bodyPr wrap="square" rtlCol="0">
            <a:spAutoFit/>
          </a:bodyPr>
          <a:lstStyle/>
          <a:p>
            <a:r>
              <a:rPr lang="en-US" sz="1600" b="1" dirty="0" smtClean="0">
                <a:solidFill>
                  <a:schemeClr val="accent3">
                    <a:lumMod val="60000"/>
                    <a:lumOff val="40000"/>
                  </a:schemeClr>
                </a:solidFill>
              </a:rPr>
              <a:t>Social movements throughout the Middle East and North Africa resisted Napoleon’s conquest of Egypt, France’s military genocide of Algeria and Morocco,  and Iranian resistance to European tobacco companies in the 1800s                                 </a:t>
            </a:r>
            <a:endParaRPr lang="en-US" sz="1600" b="1" dirty="0"/>
          </a:p>
        </p:txBody>
      </p:sp>
      <p:sp>
        <p:nvSpPr>
          <p:cNvPr id="5" name="Oval 4"/>
          <p:cNvSpPr/>
          <p:nvPr/>
        </p:nvSpPr>
        <p:spPr>
          <a:xfrm>
            <a:off x="2514600" y="3657600"/>
            <a:ext cx="152400" cy="152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p:cNvSpPr/>
          <p:nvPr/>
        </p:nvSpPr>
        <p:spPr>
          <a:xfrm>
            <a:off x="5791200" y="2514600"/>
            <a:ext cx="152400" cy="152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p:cNvSpPr/>
          <p:nvPr/>
        </p:nvSpPr>
        <p:spPr>
          <a:xfrm>
            <a:off x="5029200" y="2133600"/>
            <a:ext cx="152400" cy="152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7"/>
          <p:cNvSpPr/>
          <p:nvPr/>
        </p:nvSpPr>
        <p:spPr>
          <a:xfrm>
            <a:off x="4267200" y="2438400"/>
            <a:ext cx="152400" cy="152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p:cNvSpPr/>
          <p:nvPr/>
        </p:nvSpPr>
        <p:spPr>
          <a:xfrm>
            <a:off x="3733800" y="2209800"/>
            <a:ext cx="152400" cy="152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p:cNvSpPr/>
          <p:nvPr/>
        </p:nvSpPr>
        <p:spPr>
          <a:xfrm>
            <a:off x="3505200" y="2209800"/>
            <a:ext cx="152400" cy="152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png"/>
          <p:cNvPicPr>
            <a:picLocks noChangeAspect="1"/>
          </p:cNvPicPr>
          <p:nvPr/>
        </p:nvPicPr>
        <p:blipFill>
          <a:blip r:embed="rId2" cstate="print"/>
          <a:stretch>
            <a:fillRect/>
          </a:stretch>
        </p:blipFill>
        <p:spPr>
          <a:xfrm>
            <a:off x="0" y="0"/>
            <a:ext cx="9144000" cy="6863590"/>
          </a:xfrm>
          <a:prstGeom prst="rect">
            <a:avLst/>
          </a:prstGeom>
        </p:spPr>
      </p:pic>
      <p:sp>
        <p:nvSpPr>
          <p:cNvPr id="4" name="TextBox 3"/>
          <p:cNvSpPr txBox="1"/>
          <p:nvPr/>
        </p:nvSpPr>
        <p:spPr>
          <a:xfrm>
            <a:off x="3352800" y="5029200"/>
            <a:ext cx="4114800" cy="1569660"/>
          </a:xfrm>
          <a:prstGeom prst="rect">
            <a:avLst/>
          </a:prstGeom>
          <a:noFill/>
        </p:spPr>
        <p:txBody>
          <a:bodyPr wrap="square" rtlCol="0">
            <a:spAutoFit/>
          </a:bodyPr>
          <a:lstStyle/>
          <a:p>
            <a:r>
              <a:rPr lang="en-US" sz="1600" b="1" dirty="0" smtClean="0">
                <a:solidFill>
                  <a:schemeClr val="accent3">
                    <a:lumMod val="60000"/>
                    <a:lumOff val="40000"/>
                  </a:schemeClr>
                </a:solidFill>
              </a:rPr>
              <a:t>Social movements in Australia took 2 forms in the late 1700s and 1800s: aboriginals who resisted British colonialism and sought to preserve their culture and British prisoners who rebelled against the oppressive penal conditions.                                </a:t>
            </a:r>
            <a:endParaRPr lang="en-US" sz="1600" b="1" dirty="0"/>
          </a:p>
        </p:txBody>
      </p:sp>
      <p:sp>
        <p:nvSpPr>
          <p:cNvPr id="5" name="Oval 4"/>
          <p:cNvSpPr/>
          <p:nvPr/>
        </p:nvSpPr>
        <p:spPr>
          <a:xfrm>
            <a:off x="2514600" y="3657600"/>
            <a:ext cx="152400" cy="152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p:cNvSpPr/>
          <p:nvPr/>
        </p:nvSpPr>
        <p:spPr>
          <a:xfrm>
            <a:off x="5791200" y="2514600"/>
            <a:ext cx="152400" cy="152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p:cNvSpPr/>
          <p:nvPr/>
        </p:nvSpPr>
        <p:spPr>
          <a:xfrm>
            <a:off x="5029200" y="2133600"/>
            <a:ext cx="152400" cy="152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7"/>
          <p:cNvSpPr/>
          <p:nvPr/>
        </p:nvSpPr>
        <p:spPr>
          <a:xfrm>
            <a:off x="4267200" y="2438400"/>
            <a:ext cx="152400" cy="152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p:cNvSpPr/>
          <p:nvPr/>
        </p:nvSpPr>
        <p:spPr>
          <a:xfrm>
            <a:off x="3733800" y="2209800"/>
            <a:ext cx="152400" cy="152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p:cNvSpPr/>
          <p:nvPr/>
        </p:nvSpPr>
        <p:spPr>
          <a:xfrm>
            <a:off x="3505200" y="2209800"/>
            <a:ext cx="152400" cy="152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 10"/>
          <p:cNvSpPr/>
          <p:nvPr/>
        </p:nvSpPr>
        <p:spPr>
          <a:xfrm>
            <a:off x="7315200" y="4114800"/>
            <a:ext cx="152400" cy="152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smtClean="0">
                <a:solidFill>
                  <a:prstClr val="black"/>
                </a:solidFill>
              </a:rPr>
              <a:t>The Invention of Social Movements:  </a:t>
            </a:r>
            <a:br>
              <a:rPr lang="en-US" altLang="en-US" sz="3200" dirty="0" smtClean="0">
                <a:solidFill>
                  <a:prstClr val="black"/>
                </a:solidFill>
              </a:rPr>
            </a:br>
            <a:r>
              <a:rPr lang="en-US" altLang="en-US" sz="3200" dirty="0" smtClean="0">
                <a:solidFill>
                  <a:prstClr val="black"/>
                </a:solidFill>
              </a:rPr>
              <a:t>Macro Level Factors, cont.</a:t>
            </a:r>
            <a:endParaRPr lang="en-US" dirty="0"/>
          </a:p>
        </p:txBody>
      </p:sp>
      <p:sp>
        <p:nvSpPr>
          <p:cNvPr id="3" name="Content Placeholder 2"/>
          <p:cNvSpPr>
            <a:spLocks noGrp="1"/>
          </p:cNvSpPr>
          <p:nvPr>
            <p:ph idx="1"/>
          </p:nvPr>
        </p:nvSpPr>
        <p:spPr>
          <a:xfrm>
            <a:off x="457200" y="2286000"/>
            <a:ext cx="8229600" cy="3840163"/>
          </a:xfrm>
        </p:spPr>
        <p:txBody>
          <a:bodyPr>
            <a:normAutofit/>
          </a:bodyPr>
          <a:lstStyle/>
          <a:p>
            <a:r>
              <a:rPr lang="en-US" sz="2800" dirty="0" smtClean="0"/>
              <a:t>Therefore, we can say that the history of social movements in the modern world (1700s - forward) is primarily resistance to European imperialism (outside of Britain) or to the monarchy in England. </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The </a:t>
            </a:r>
            <a:r>
              <a:rPr lang="en-US" sz="4000" dirty="0" smtClean="0"/>
              <a:t>Social Movement that Lead to the Deadliest War in U.S. History</a:t>
            </a:r>
            <a:endParaRPr lang="en-US" sz="4000" dirty="0"/>
          </a:p>
        </p:txBody>
      </p:sp>
      <p:sp>
        <p:nvSpPr>
          <p:cNvPr id="3" name="Content Placeholder 2"/>
          <p:cNvSpPr>
            <a:spLocks noGrp="1"/>
          </p:cNvSpPr>
          <p:nvPr>
            <p:ph idx="1"/>
          </p:nvPr>
        </p:nvSpPr>
        <p:spPr>
          <a:xfrm>
            <a:off x="533400" y="5334000"/>
            <a:ext cx="8305800" cy="1173163"/>
          </a:xfrm>
        </p:spPr>
        <p:txBody>
          <a:bodyPr>
            <a:normAutofit fontScale="55000" lnSpcReduction="20000"/>
          </a:bodyPr>
          <a:lstStyle/>
          <a:p>
            <a:r>
              <a:rPr lang="en-US" sz="2800" dirty="0" smtClean="0"/>
              <a:t>There is one social movement, spanning both the 18</a:t>
            </a:r>
            <a:r>
              <a:rPr lang="en-US" sz="2800" baseline="30000" dirty="0" smtClean="0"/>
              <a:t>th</a:t>
            </a:r>
            <a:r>
              <a:rPr lang="en-US" sz="2800" dirty="0" smtClean="0"/>
              <a:t> and 19</a:t>
            </a:r>
            <a:r>
              <a:rPr lang="en-US" sz="2800" baseline="30000" dirty="0" smtClean="0"/>
              <a:t>th</a:t>
            </a:r>
            <a:r>
              <a:rPr lang="en-US" sz="2800" dirty="0" smtClean="0"/>
              <a:t> centuries which lead to the deadliest war in U.S. history:  abolition.</a:t>
            </a:r>
          </a:p>
          <a:p>
            <a:endParaRPr lang="en-US" sz="2800" dirty="0" smtClean="0"/>
          </a:p>
          <a:p>
            <a:r>
              <a:rPr lang="en-US" sz="2800" dirty="0" smtClean="0"/>
              <a:t>The Civil War between the north and the south over the institution of slavery lead to the death of nearly 1,000,000 million people (1861-1865).</a:t>
            </a:r>
            <a:endParaRPr lang="en-US" sz="2800" dirty="0"/>
          </a:p>
        </p:txBody>
      </p:sp>
      <p:pic>
        <p:nvPicPr>
          <p:cNvPr id="30722" name="Picture 2" descr="Image result for civil war"/>
          <p:cNvPicPr>
            <a:picLocks noChangeAspect="1" noChangeArrowheads="1"/>
          </p:cNvPicPr>
          <p:nvPr/>
        </p:nvPicPr>
        <p:blipFill>
          <a:blip r:embed="rId2" cstate="print"/>
          <a:srcRect r="16721"/>
          <a:stretch>
            <a:fillRect/>
          </a:stretch>
        </p:blipFill>
        <p:spPr bwMode="auto">
          <a:xfrm>
            <a:off x="1981201" y="1605546"/>
            <a:ext cx="5181600" cy="349985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a:t>
            </a:r>
            <a:endParaRPr lang="en-US" dirty="0"/>
          </a:p>
        </p:txBody>
      </p:sp>
      <p:sp>
        <p:nvSpPr>
          <p:cNvPr id="3" name="Content Placeholder 2"/>
          <p:cNvSpPr>
            <a:spLocks noGrp="1"/>
          </p:cNvSpPr>
          <p:nvPr>
            <p:ph idx="1"/>
          </p:nvPr>
        </p:nvSpPr>
        <p:spPr/>
        <p:txBody>
          <a:bodyPr>
            <a:normAutofit fontScale="92500"/>
          </a:bodyPr>
          <a:lstStyle/>
          <a:p>
            <a:r>
              <a:rPr lang="en-US" dirty="0" smtClean="0"/>
              <a:t>Discussion topics are posted on Blackboard.</a:t>
            </a:r>
          </a:p>
          <a:p>
            <a:endParaRPr lang="en-US" dirty="0"/>
          </a:p>
          <a:p>
            <a:r>
              <a:rPr lang="en-US" dirty="0" smtClean="0"/>
              <a:t>Each student should respond to 2 different discussion leaders.</a:t>
            </a:r>
          </a:p>
          <a:p>
            <a:endParaRPr lang="en-US" dirty="0"/>
          </a:p>
          <a:p>
            <a:r>
              <a:rPr lang="en-US" dirty="0" smtClean="0"/>
              <a:t>Forums close every Monday at 9am.</a:t>
            </a:r>
          </a:p>
          <a:p>
            <a:endParaRPr lang="en-US" dirty="0" smtClean="0"/>
          </a:p>
          <a:p>
            <a:r>
              <a:rPr lang="en-US" dirty="0" smtClean="0"/>
              <a:t>Assignment #2 due 9/19, posted on Blackboard</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Abolition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Starting in the 1730s and lasting until the House passed the 13</a:t>
            </a:r>
            <a:r>
              <a:rPr lang="en-US" baseline="30000" dirty="0" smtClean="0"/>
              <a:t>th</a:t>
            </a:r>
            <a:r>
              <a:rPr lang="en-US" dirty="0" smtClean="0"/>
              <a:t> Amendment on January 31, 1865, the abolitionist movement had 2 components:  </a:t>
            </a:r>
          </a:p>
          <a:p>
            <a:pPr marL="457200" lvl="1" indent="0">
              <a:buNone/>
            </a:pPr>
            <a:endParaRPr lang="en-US" dirty="0" smtClean="0"/>
          </a:p>
          <a:p>
            <a:pPr lvl="1"/>
            <a:r>
              <a:rPr lang="en-US" dirty="0" smtClean="0"/>
              <a:t>Northern abolitionists who led large anti-slavery organizations who sought to dismantle the system. </a:t>
            </a:r>
          </a:p>
          <a:p>
            <a:pPr lvl="1"/>
            <a:endParaRPr lang="en-US" dirty="0"/>
          </a:p>
          <a:p>
            <a:pPr lvl="1"/>
            <a:r>
              <a:rPr lang="en-US" dirty="0"/>
              <a:t>Southern slaves who were looking for individual freedom</a:t>
            </a:r>
            <a:r>
              <a:rPr lang="en-US" dirty="0" smtClean="0"/>
              <a:t>.</a:t>
            </a:r>
          </a:p>
          <a:p>
            <a:pPr lvl="1"/>
            <a:endParaRPr lang="en-US" dirty="0" smtClean="0"/>
          </a:p>
          <a:p>
            <a:pPr lvl="1"/>
            <a:r>
              <a:rPr lang="en-US" dirty="0" smtClean="0"/>
              <a:t> These 2 systems influenced each other, with the southern movement pushing the northern movement further to the left.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Abolition, cont.</a:t>
            </a:r>
            <a:endParaRPr lang="en-US" dirty="0"/>
          </a:p>
        </p:txBody>
      </p:sp>
      <p:sp>
        <p:nvSpPr>
          <p:cNvPr id="3" name="Content Placeholder 2"/>
          <p:cNvSpPr>
            <a:spLocks noGrp="1"/>
          </p:cNvSpPr>
          <p:nvPr>
            <p:ph idx="1"/>
          </p:nvPr>
        </p:nvSpPr>
        <p:spPr>
          <a:xfrm>
            <a:off x="457200" y="5638800"/>
            <a:ext cx="8229600" cy="868363"/>
          </a:xfrm>
        </p:spPr>
        <p:txBody>
          <a:bodyPr>
            <a:normAutofit fontScale="62500" lnSpcReduction="20000"/>
          </a:bodyPr>
          <a:lstStyle/>
          <a:p>
            <a:r>
              <a:rPr lang="en-US" dirty="0" smtClean="0"/>
              <a:t>Northern organizations got their start in the 1730s with the Quakers, who thought that abolition would be a gradual and peaceful process that would preserve the financial wealth of white slave-owners. </a:t>
            </a:r>
            <a:endParaRPr lang="en-US" dirty="0"/>
          </a:p>
        </p:txBody>
      </p:sp>
      <p:pic>
        <p:nvPicPr>
          <p:cNvPr id="35842" name="Picture 2" descr="Image result for benjamin lay"/>
          <p:cNvPicPr>
            <a:picLocks noChangeAspect="1" noChangeArrowheads="1"/>
          </p:cNvPicPr>
          <p:nvPr/>
        </p:nvPicPr>
        <p:blipFill>
          <a:blip r:embed="rId2" cstate="print"/>
          <a:srcRect l="3392" t="4444" r="47990" b="24702"/>
          <a:stretch>
            <a:fillRect/>
          </a:stretch>
        </p:blipFill>
        <p:spPr bwMode="auto">
          <a:xfrm>
            <a:off x="1219200" y="1295400"/>
            <a:ext cx="3276600" cy="3581400"/>
          </a:xfrm>
          <a:prstGeom prst="rect">
            <a:avLst/>
          </a:prstGeom>
          <a:noFill/>
        </p:spPr>
      </p:pic>
      <p:pic>
        <p:nvPicPr>
          <p:cNvPr id="35844" name="Picture 4" descr="Image result for benjamin lay"/>
          <p:cNvPicPr>
            <a:picLocks noChangeAspect="1" noChangeArrowheads="1"/>
          </p:cNvPicPr>
          <p:nvPr/>
        </p:nvPicPr>
        <p:blipFill>
          <a:blip r:embed="rId3" cstate="print"/>
          <a:srcRect/>
          <a:stretch>
            <a:fillRect/>
          </a:stretch>
        </p:blipFill>
        <p:spPr bwMode="auto">
          <a:xfrm>
            <a:off x="4800600" y="914400"/>
            <a:ext cx="2971800" cy="447328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Abolition, cont.</a:t>
            </a:r>
            <a:endParaRPr lang="en-US" dirty="0"/>
          </a:p>
        </p:txBody>
      </p:sp>
      <p:sp>
        <p:nvSpPr>
          <p:cNvPr id="3" name="Content Placeholder 2"/>
          <p:cNvSpPr>
            <a:spLocks noGrp="1"/>
          </p:cNvSpPr>
          <p:nvPr>
            <p:ph idx="1"/>
          </p:nvPr>
        </p:nvSpPr>
        <p:spPr>
          <a:xfrm>
            <a:off x="457200" y="1752600"/>
            <a:ext cx="8229600" cy="4373563"/>
          </a:xfrm>
        </p:spPr>
        <p:txBody>
          <a:bodyPr>
            <a:normAutofit/>
          </a:bodyPr>
          <a:lstStyle/>
          <a:p>
            <a:r>
              <a:rPr lang="en-US" sz="1600" dirty="0" smtClean="0"/>
              <a:t>Quakers debate over slavery - </a:t>
            </a:r>
            <a:r>
              <a:rPr lang="en-US" sz="1600" dirty="0" smtClean="0">
                <a:hlinkClick r:id="rId2"/>
              </a:rPr>
              <a:t>https</a:t>
            </a:r>
            <a:r>
              <a:rPr lang="en-US" sz="1600" dirty="0">
                <a:hlinkClick r:id="rId2"/>
              </a:rPr>
              <a:t>://</a:t>
            </a:r>
            <a:r>
              <a:rPr lang="en-US" sz="1600" dirty="0" smtClean="0">
                <a:hlinkClick r:id="rId2"/>
              </a:rPr>
              <a:t>www.youtube.com/watch?v=wfUvdgEyYy0</a:t>
            </a:r>
            <a:r>
              <a:rPr lang="en-US" sz="1600" dirty="0" smtClean="0"/>
              <a:t> </a:t>
            </a:r>
          </a:p>
          <a:p>
            <a:endParaRPr lang="en-US" sz="1600" dirty="0"/>
          </a:p>
          <a:p>
            <a:r>
              <a:rPr lang="en-US" sz="1600" dirty="0" err="1" smtClean="0"/>
              <a:t>Tukufu</a:t>
            </a:r>
            <a:r>
              <a:rPr lang="en-US" sz="1600" dirty="0" smtClean="0"/>
              <a:t> </a:t>
            </a:r>
            <a:r>
              <a:rPr lang="en-US" sz="1600" dirty="0" err="1" smtClean="0"/>
              <a:t>Zuberi</a:t>
            </a:r>
            <a:r>
              <a:rPr lang="en-US" sz="1600" dirty="0" smtClean="0"/>
              <a:t> on Quaker values </a:t>
            </a:r>
            <a:r>
              <a:rPr lang="en-US" sz="1600" dirty="0"/>
              <a:t>and enslavement - </a:t>
            </a:r>
            <a:r>
              <a:rPr lang="en-US" sz="1600" dirty="0">
                <a:hlinkClick r:id="rId3"/>
              </a:rPr>
              <a:t>https://</a:t>
            </a:r>
            <a:r>
              <a:rPr lang="en-US" sz="1600" dirty="0" smtClean="0">
                <a:hlinkClick r:id="rId3"/>
              </a:rPr>
              <a:t>www.youtube.com/watch?v=XoG02Q2x13I</a:t>
            </a:r>
            <a:r>
              <a:rPr lang="en-US" sz="1600" dirty="0" smtClean="0"/>
              <a:t> </a:t>
            </a:r>
          </a:p>
          <a:p>
            <a:endParaRPr lang="en-US" dirty="0"/>
          </a:p>
        </p:txBody>
      </p:sp>
    </p:spTree>
    <p:extLst>
      <p:ext uri="{BB962C8B-B14F-4D97-AF65-F5344CB8AC3E}">
        <p14:creationId xmlns:p14="http://schemas.microsoft.com/office/powerpoint/2010/main" val="1313438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Abolition, cont.</a:t>
            </a:r>
            <a:endParaRPr lang="en-US" dirty="0"/>
          </a:p>
        </p:txBody>
      </p:sp>
      <p:sp>
        <p:nvSpPr>
          <p:cNvPr id="3" name="Content Placeholder 2"/>
          <p:cNvSpPr>
            <a:spLocks noGrp="1"/>
          </p:cNvSpPr>
          <p:nvPr>
            <p:ph idx="1"/>
          </p:nvPr>
        </p:nvSpPr>
        <p:spPr/>
        <p:txBody>
          <a:bodyPr>
            <a:normAutofit fontScale="92500" lnSpcReduction="10000"/>
          </a:bodyPr>
          <a:lstStyle/>
          <a:p>
            <a:r>
              <a:rPr lang="en-US" sz="2600" dirty="0" smtClean="0"/>
              <a:t>To </a:t>
            </a:r>
            <a:r>
              <a:rPr lang="en-US" sz="2600" dirty="0" err="1" smtClean="0"/>
              <a:t>Zuberi’s</a:t>
            </a:r>
            <a:r>
              <a:rPr lang="en-US" sz="2600" dirty="0" smtClean="0"/>
              <a:t> point, there were no black people in Quaker anti-slavery societies.  </a:t>
            </a:r>
          </a:p>
          <a:p>
            <a:endParaRPr lang="en-US" sz="2600" dirty="0" smtClean="0"/>
          </a:p>
          <a:p>
            <a:r>
              <a:rPr lang="en-US" sz="2600" dirty="0" smtClean="0"/>
              <a:t>Even though the rhetoric of the early abolitionist movement centered on the natural rights of human beings, these were not viewed as equal rights for blacks.  </a:t>
            </a:r>
          </a:p>
          <a:p>
            <a:endParaRPr lang="en-US" sz="2600" dirty="0"/>
          </a:p>
          <a:p>
            <a:r>
              <a:rPr lang="en-US" sz="2600" dirty="0" smtClean="0"/>
              <a:t>That is, Quakers viewed enslaved blacks as human and therefore deserving of freedom, but NOT as equal to whites.</a:t>
            </a:r>
          </a:p>
          <a:p>
            <a:endParaRPr lang="en-US" sz="2600" dirty="0" smtClean="0"/>
          </a:p>
          <a:p>
            <a:r>
              <a:rPr lang="en-US" sz="2600" dirty="0" smtClean="0"/>
              <a:t>Also, much of the work of these early organizations did not occur in the south, where the majority of slaves resided.</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Abolition, cont.</a:t>
            </a:r>
            <a:endParaRPr lang="en-US" dirty="0"/>
          </a:p>
        </p:txBody>
      </p:sp>
      <p:sp>
        <p:nvSpPr>
          <p:cNvPr id="3" name="Content Placeholder 2"/>
          <p:cNvSpPr>
            <a:spLocks noGrp="1"/>
          </p:cNvSpPr>
          <p:nvPr>
            <p:ph idx="1"/>
          </p:nvPr>
        </p:nvSpPr>
        <p:spPr>
          <a:xfrm>
            <a:off x="457200" y="1600200"/>
            <a:ext cx="8229600" cy="4571999"/>
          </a:xfrm>
        </p:spPr>
        <p:txBody>
          <a:bodyPr>
            <a:normAutofit fontScale="77500" lnSpcReduction="20000"/>
          </a:bodyPr>
          <a:lstStyle/>
          <a:p>
            <a:r>
              <a:rPr lang="en-US" dirty="0" smtClean="0"/>
              <a:t>This demonstrated that benevolence was not enough to bring about justice and equality.  </a:t>
            </a:r>
          </a:p>
          <a:p>
            <a:endParaRPr lang="en-US" dirty="0" smtClean="0"/>
          </a:p>
          <a:p>
            <a:r>
              <a:rPr lang="en-US" dirty="0" smtClean="0"/>
              <a:t>Rather, it would take multiple </a:t>
            </a:r>
            <a:r>
              <a:rPr lang="en-US" b="1" u="sng" dirty="0" smtClean="0"/>
              <a:t>macro and </a:t>
            </a:r>
            <a:r>
              <a:rPr lang="en-US" b="1" u="sng" dirty="0" err="1" smtClean="0"/>
              <a:t>meso</a:t>
            </a:r>
            <a:r>
              <a:rPr lang="en-US" b="1" u="sng" dirty="0" smtClean="0"/>
              <a:t> level </a:t>
            </a:r>
            <a:r>
              <a:rPr lang="en-US" dirty="0" smtClean="0"/>
              <a:t>factors to put pressure on the federal government to abolish slavery:</a:t>
            </a:r>
          </a:p>
          <a:p>
            <a:pPr marL="457200" lvl="1" indent="0">
              <a:buNone/>
            </a:pPr>
            <a:endParaRPr lang="en-US" dirty="0" smtClean="0"/>
          </a:p>
          <a:p>
            <a:pPr lvl="1"/>
            <a:r>
              <a:rPr lang="en-US" dirty="0" smtClean="0"/>
              <a:t>The creation of northern black organizations and institutions to put pressure on the slavery system</a:t>
            </a:r>
          </a:p>
          <a:p>
            <a:pPr lvl="1"/>
            <a:endParaRPr lang="en-US" dirty="0"/>
          </a:p>
          <a:p>
            <a:pPr lvl="1"/>
            <a:r>
              <a:rPr lang="en-US" dirty="0"/>
              <a:t>Religious revivalism that focused on stamping out public sin</a:t>
            </a:r>
          </a:p>
          <a:p>
            <a:pPr lvl="1"/>
            <a:endParaRPr lang="en-US" dirty="0"/>
          </a:p>
          <a:p>
            <a:pPr lvl="1"/>
            <a:r>
              <a:rPr lang="en-US" dirty="0"/>
              <a:t>Several southern slave revolts</a:t>
            </a:r>
          </a:p>
          <a:p>
            <a:pPr lvl="1"/>
            <a:endParaRPr lang="en-US" dirty="0" smtClean="0"/>
          </a:p>
          <a:p>
            <a:pPr marL="457200" lvl="1" indent="0">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600" dirty="0" smtClean="0"/>
              <a:t>Abolition, cont.</a:t>
            </a:r>
            <a:endParaRPr lang="en-US" sz="3600" dirty="0"/>
          </a:p>
        </p:txBody>
      </p:sp>
      <p:sp>
        <p:nvSpPr>
          <p:cNvPr id="3" name="Content Placeholder 2"/>
          <p:cNvSpPr>
            <a:spLocks noGrp="1"/>
          </p:cNvSpPr>
          <p:nvPr>
            <p:ph idx="1"/>
          </p:nvPr>
        </p:nvSpPr>
        <p:spPr>
          <a:xfrm>
            <a:off x="533400" y="1676400"/>
            <a:ext cx="3200400" cy="4724400"/>
          </a:xfrm>
        </p:spPr>
        <p:txBody>
          <a:bodyPr>
            <a:noAutofit/>
          </a:bodyPr>
          <a:lstStyle/>
          <a:p>
            <a:r>
              <a:rPr lang="en-US" sz="1800" dirty="0" smtClean="0"/>
              <a:t>Besides northern African American temperance  and anti-slavery societies, the other major organizational force that impacted the abolitionist movement was the American Colonization Society (1817).</a:t>
            </a:r>
          </a:p>
          <a:p>
            <a:endParaRPr lang="en-US" sz="1800" dirty="0" smtClean="0"/>
          </a:p>
          <a:p>
            <a:r>
              <a:rPr lang="en-US" sz="1800" dirty="0" smtClean="0"/>
              <a:t>The goal of this organization was to resettle enslaved people in the British colony of Freetown, Sierra Leone and the U.S. colony Monrovia, Liberia.</a:t>
            </a:r>
          </a:p>
          <a:p>
            <a:pPr>
              <a:buNone/>
            </a:pPr>
            <a:endParaRPr lang="en-US" sz="1600" dirty="0" smtClean="0"/>
          </a:p>
        </p:txBody>
      </p:sp>
      <p:pic>
        <p:nvPicPr>
          <p:cNvPr id="39938" name="Picture 2" descr="http://www.aaihs.org/wp-content/uploads/2016/12/Republic-of-LIberia-e1482277113890.jpg"/>
          <p:cNvPicPr>
            <a:picLocks noChangeAspect="1" noChangeArrowheads="1"/>
          </p:cNvPicPr>
          <p:nvPr/>
        </p:nvPicPr>
        <p:blipFill>
          <a:blip r:embed="rId2" cstate="print"/>
          <a:srcRect/>
          <a:stretch>
            <a:fillRect/>
          </a:stretch>
        </p:blipFill>
        <p:spPr bwMode="auto">
          <a:xfrm>
            <a:off x="4267200" y="1219200"/>
            <a:ext cx="4267795" cy="5105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Abolition, cont.</a:t>
            </a:r>
            <a:endParaRPr lang="en-US" dirty="0"/>
          </a:p>
        </p:txBody>
      </p:sp>
      <p:sp>
        <p:nvSpPr>
          <p:cNvPr id="3" name="Content Placeholder 2"/>
          <p:cNvSpPr>
            <a:spLocks noGrp="1"/>
          </p:cNvSpPr>
          <p:nvPr>
            <p:ph idx="1"/>
          </p:nvPr>
        </p:nvSpPr>
        <p:spPr>
          <a:xfrm>
            <a:off x="457200" y="1752600"/>
            <a:ext cx="8229600" cy="4373563"/>
          </a:xfrm>
        </p:spPr>
        <p:txBody>
          <a:bodyPr>
            <a:normAutofit/>
          </a:bodyPr>
          <a:lstStyle/>
          <a:p>
            <a:r>
              <a:rPr lang="en-US" sz="2000" dirty="0" smtClean="0"/>
              <a:t>History of Liberia </a:t>
            </a:r>
            <a:r>
              <a:rPr lang="en-US" sz="2000" dirty="0"/>
              <a:t>- </a:t>
            </a:r>
            <a:r>
              <a:rPr lang="en-US" sz="2000" dirty="0">
                <a:hlinkClick r:id="rId2"/>
              </a:rPr>
              <a:t>https://www.youtube.com/watch?v=-</a:t>
            </a:r>
            <a:r>
              <a:rPr lang="en-US" sz="2000" dirty="0" smtClean="0">
                <a:hlinkClick r:id="rId2"/>
              </a:rPr>
              <a:t>iXzyPw1WbA</a:t>
            </a:r>
            <a:r>
              <a:rPr lang="en-US" sz="2000" dirty="0" smtClean="0"/>
              <a:t> </a:t>
            </a:r>
          </a:p>
          <a:p>
            <a:endParaRPr lang="en-US" sz="2000" dirty="0"/>
          </a:p>
          <a:p>
            <a:pPr marL="0" indent="0">
              <a:buNone/>
            </a:pPr>
            <a:endParaRPr lang="en-US" dirty="0"/>
          </a:p>
        </p:txBody>
      </p:sp>
    </p:spTree>
    <p:extLst>
      <p:ext uri="{BB962C8B-B14F-4D97-AF65-F5344CB8AC3E}">
        <p14:creationId xmlns:p14="http://schemas.microsoft.com/office/powerpoint/2010/main" val="2629625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600" dirty="0" smtClean="0"/>
              <a:t>Abolition, cont.</a:t>
            </a:r>
            <a:endParaRPr lang="en-US" sz="3600" dirty="0"/>
          </a:p>
        </p:txBody>
      </p:sp>
      <p:sp>
        <p:nvSpPr>
          <p:cNvPr id="3" name="Content Placeholder 2"/>
          <p:cNvSpPr>
            <a:spLocks noGrp="1"/>
          </p:cNvSpPr>
          <p:nvPr>
            <p:ph idx="1"/>
          </p:nvPr>
        </p:nvSpPr>
        <p:spPr>
          <a:xfrm>
            <a:off x="533400" y="1676400"/>
            <a:ext cx="7924800" cy="4724400"/>
          </a:xfrm>
        </p:spPr>
        <p:txBody>
          <a:bodyPr>
            <a:noAutofit/>
          </a:bodyPr>
          <a:lstStyle/>
          <a:p>
            <a:r>
              <a:rPr lang="en-US" sz="2000" dirty="0" smtClean="0"/>
              <a:t>However, this approach differed along racial lines.  Black nationalists such as Paul </a:t>
            </a:r>
            <a:r>
              <a:rPr lang="en-US" sz="2000" dirty="0" err="1" smtClean="0"/>
              <a:t>Cuffe</a:t>
            </a:r>
            <a:r>
              <a:rPr lang="en-US" sz="2000" dirty="0" smtClean="0"/>
              <a:t>, Prince Hall, and Alexander </a:t>
            </a:r>
            <a:r>
              <a:rPr lang="en-US" sz="2000" dirty="0" err="1" smtClean="0"/>
              <a:t>Crummell</a:t>
            </a:r>
            <a:r>
              <a:rPr lang="en-US" sz="2000" dirty="0" smtClean="0"/>
              <a:t> wanted to go because they felt that they would never be treated as equal citizens in the U.S.  </a:t>
            </a:r>
          </a:p>
          <a:p>
            <a:endParaRPr lang="en-US" sz="2000" dirty="0" smtClean="0"/>
          </a:p>
          <a:p>
            <a:r>
              <a:rPr lang="en-US" sz="2000" dirty="0" smtClean="0"/>
              <a:t>Whites who founded ACS wanted to exile the free black population because they believed that too many free blacks would create an uncontrollably dangerous population.  </a:t>
            </a:r>
          </a:p>
          <a:p>
            <a:endParaRPr lang="en-US" sz="2000" dirty="0" smtClean="0"/>
          </a:p>
          <a:p>
            <a:r>
              <a:rPr lang="en-US" sz="2000" dirty="0" smtClean="0"/>
              <a:t>In fact, many of these people thought that slavery was the only way to civilize and control black people and, if they weren’t going to be enslaved, then they needed to be done away with.</a:t>
            </a:r>
          </a:p>
          <a:p>
            <a:endParaRPr lang="en-US" sz="1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Abolition, cont.</a:t>
            </a:r>
            <a:endParaRPr lang="en-US" dirty="0"/>
          </a:p>
        </p:txBody>
      </p:sp>
      <p:sp>
        <p:nvSpPr>
          <p:cNvPr id="3" name="Content Placeholder 2"/>
          <p:cNvSpPr>
            <a:spLocks noGrp="1"/>
          </p:cNvSpPr>
          <p:nvPr>
            <p:ph idx="1"/>
          </p:nvPr>
        </p:nvSpPr>
        <p:spPr>
          <a:xfrm>
            <a:off x="381000" y="1371600"/>
            <a:ext cx="4648200" cy="4876800"/>
          </a:xfrm>
        </p:spPr>
        <p:txBody>
          <a:bodyPr>
            <a:noAutofit/>
          </a:bodyPr>
          <a:lstStyle/>
          <a:p>
            <a:r>
              <a:rPr lang="en-US" sz="1800" dirty="0" smtClean="0"/>
              <a:t>Religious revivalism, known as the Second Great Awakening, sparked the founding of numerous black “temperance” societies,  which urged women to be proper mothers and wives and men to stay away from alcohol and gambling.</a:t>
            </a:r>
          </a:p>
          <a:p>
            <a:endParaRPr lang="en-US" sz="1800" dirty="0" smtClean="0"/>
          </a:p>
          <a:p>
            <a:r>
              <a:rPr lang="en-US" sz="1800" dirty="0" smtClean="0"/>
              <a:t>In fact, in her farewell speech, black feminist abolitionist Maria Stewart chided black men in Boston for their lack of temperance and said that those energies were better spent in service of the cause (1833).</a:t>
            </a:r>
          </a:p>
          <a:p>
            <a:endParaRPr lang="en-US" sz="1800" dirty="0"/>
          </a:p>
          <a:p>
            <a:r>
              <a:rPr lang="en-US" sz="1800" dirty="0" smtClean="0"/>
              <a:t>She also criticizes the ACS’ approach to liberation.</a:t>
            </a:r>
          </a:p>
          <a:p>
            <a:endParaRPr lang="en-US" sz="1800" dirty="0" smtClean="0"/>
          </a:p>
        </p:txBody>
      </p:sp>
      <p:pic>
        <p:nvPicPr>
          <p:cNvPr id="36866" name="Picture 2" descr="Image result for maria stewart speech Boston 1833"/>
          <p:cNvPicPr>
            <a:picLocks noChangeAspect="1" noChangeArrowheads="1"/>
          </p:cNvPicPr>
          <p:nvPr/>
        </p:nvPicPr>
        <p:blipFill>
          <a:blip r:embed="rId2" cstate="print"/>
          <a:srcRect/>
          <a:stretch>
            <a:fillRect/>
          </a:stretch>
        </p:blipFill>
        <p:spPr bwMode="auto">
          <a:xfrm>
            <a:off x="5410200" y="1600200"/>
            <a:ext cx="3103874" cy="417195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Abolition, cont.</a:t>
            </a:r>
            <a:endParaRPr lang="en-US"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9213" y="452438"/>
            <a:ext cx="6505575" cy="595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2095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868362"/>
          </a:xfrm>
        </p:spPr>
        <p:txBody>
          <a:bodyPr>
            <a:normAutofit/>
          </a:bodyPr>
          <a:lstStyle/>
          <a:p>
            <a:r>
              <a:rPr lang="en-US" altLang="en-US" sz="3800" dirty="0" smtClean="0"/>
              <a:t>Review:  Responding to Social Problems</a:t>
            </a:r>
          </a:p>
        </p:txBody>
      </p:sp>
      <p:sp>
        <p:nvSpPr>
          <p:cNvPr id="31747" name="Content Placeholder 2"/>
          <p:cNvSpPr>
            <a:spLocks noGrp="1"/>
          </p:cNvSpPr>
          <p:nvPr>
            <p:ph idx="1"/>
          </p:nvPr>
        </p:nvSpPr>
        <p:spPr>
          <a:xfrm>
            <a:off x="457200" y="1600200"/>
            <a:ext cx="8229600" cy="4724400"/>
          </a:xfrm>
        </p:spPr>
        <p:txBody>
          <a:bodyPr>
            <a:normAutofit lnSpcReduction="10000"/>
          </a:bodyPr>
          <a:lstStyle/>
          <a:p>
            <a:r>
              <a:rPr lang="en-US" altLang="en-US" sz="2800" dirty="0" smtClean="0"/>
              <a:t>What are social movements?</a:t>
            </a:r>
          </a:p>
          <a:p>
            <a:endParaRPr lang="en-US" altLang="en-US" sz="2000" dirty="0" smtClean="0"/>
          </a:p>
          <a:p>
            <a:pPr lvl="1"/>
            <a:r>
              <a:rPr lang="en-US" altLang="en-US" sz="2000" dirty="0" smtClean="0"/>
              <a:t>Collective, organized, sustained attempts at social change which last over time (i.e. “campaigns”) and feature “WUNC” displays</a:t>
            </a:r>
          </a:p>
          <a:p>
            <a:pPr lvl="1"/>
            <a:endParaRPr lang="en-US" altLang="en-US" sz="2000" dirty="0" smtClean="0"/>
          </a:p>
          <a:p>
            <a:pPr lvl="1"/>
            <a:r>
              <a:rPr lang="en-US" altLang="en-US" sz="2000" dirty="0" smtClean="0"/>
              <a:t>Not individual efforts or single protest events</a:t>
            </a:r>
          </a:p>
          <a:p>
            <a:pPr lvl="1"/>
            <a:endParaRPr lang="en-US" altLang="en-US" sz="2000" dirty="0" smtClean="0"/>
          </a:p>
          <a:p>
            <a:pPr lvl="1"/>
            <a:r>
              <a:rPr lang="en-US" altLang="en-US" sz="2000" dirty="0" smtClean="0"/>
              <a:t>Inherently antagonistic and engaged with a powerful opponent</a:t>
            </a:r>
          </a:p>
          <a:p>
            <a:pPr lvl="1"/>
            <a:endParaRPr lang="en-US" altLang="en-US" sz="2000" dirty="0" smtClean="0"/>
          </a:p>
          <a:p>
            <a:pPr lvl="1"/>
            <a:r>
              <a:rPr lang="en-US" altLang="en-US" sz="2000" dirty="0" smtClean="0"/>
              <a:t>These opponents can be the nation-state, political institutions, the economy, and other societal institutions and organizations</a:t>
            </a:r>
          </a:p>
          <a:p>
            <a:pPr lvl="1"/>
            <a:endParaRPr lang="en-US" altLang="en-US" sz="2000" dirty="0" smtClean="0"/>
          </a:p>
          <a:p>
            <a:pPr lvl="1"/>
            <a:r>
              <a:rPr lang="en-US" altLang="en-US" sz="2000" dirty="0" smtClean="0"/>
              <a:t>But they can also be more abstract:  ideological, cultural, social norms</a:t>
            </a:r>
          </a:p>
          <a:p>
            <a:pPr lvl="1"/>
            <a:endParaRPr lang="en-US" alt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600" dirty="0" smtClean="0"/>
              <a:t>Abolition, cont.</a:t>
            </a:r>
            <a:endParaRPr lang="en-US" sz="3600" dirty="0"/>
          </a:p>
        </p:txBody>
      </p:sp>
      <p:sp>
        <p:nvSpPr>
          <p:cNvPr id="3" name="Content Placeholder 2"/>
          <p:cNvSpPr>
            <a:spLocks noGrp="1"/>
          </p:cNvSpPr>
          <p:nvPr>
            <p:ph idx="1"/>
          </p:nvPr>
        </p:nvSpPr>
        <p:spPr>
          <a:xfrm>
            <a:off x="533400" y="1676400"/>
            <a:ext cx="7924800" cy="4724400"/>
          </a:xfrm>
        </p:spPr>
        <p:txBody>
          <a:bodyPr>
            <a:noAutofit/>
          </a:bodyPr>
          <a:lstStyle/>
          <a:p>
            <a:r>
              <a:rPr lang="en-US" sz="2000" dirty="0" smtClean="0"/>
              <a:t>The final macro level issue that impacted the direction of the abolitionist movement were slave revolts, most notably the Haitian Revolution (1791-1804) and Nat Turner’s revolt (1831). </a:t>
            </a:r>
          </a:p>
          <a:p>
            <a:endParaRPr lang="en-US" sz="2000" dirty="0" smtClean="0"/>
          </a:p>
          <a:p>
            <a:r>
              <a:rPr lang="en-US" sz="2000" dirty="0" smtClean="0"/>
              <a:t>When news of the Revolution and Nat Turner’s revolt spread across the American south, some enslaved people were no longer content to wait on the benevolence of the Quakers and their gradual approach or risk escape in order to travel to Liberia.</a:t>
            </a:r>
          </a:p>
          <a:p>
            <a:endParaRPr lang="en-US" sz="2000" dirty="0" smtClean="0"/>
          </a:p>
          <a:p>
            <a:r>
              <a:rPr lang="en-US" sz="2000" dirty="0" smtClean="0"/>
              <a:t>They wanted freedom and they were emboldened by the bravery of the Haitians and Turner as well as the rebellions planned (but never carried out) by Gabriel Prosser in Virginia (1800) and Denmark Vesey in South Carolina (1822; Mother Emmanuel Church).</a:t>
            </a:r>
            <a:endParaRPr 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600" dirty="0" smtClean="0"/>
              <a:t>Abolition, cont.</a:t>
            </a:r>
            <a:endParaRPr lang="en-US" sz="3600" dirty="0"/>
          </a:p>
        </p:txBody>
      </p:sp>
      <p:sp>
        <p:nvSpPr>
          <p:cNvPr id="3" name="Content Placeholder 2"/>
          <p:cNvSpPr>
            <a:spLocks noGrp="1"/>
          </p:cNvSpPr>
          <p:nvPr>
            <p:ph idx="1"/>
          </p:nvPr>
        </p:nvSpPr>
        <p:spPr>
          <a:xfrm>
            <a:off x="533400" y="1676400"/>
            <a:ext cx="7924800" cy="4724400"/>
          </a:xfrm>
        </p:spPr>
        <p:txBody>
          <a:bodyPr>
            <a:noAutofit/>
          </a:bodyPr>
          <a:lstStyle/>
          <a:p>
            <a:r>
              <a:rPr lang="en-US" sz="2000" dirty="0" smtClean="0"/>
              <a:t>Nat Turner 1 - </a:t>
            </a:r>
            <a:r>
              <a:rPr lang="en-US" sz="2000" dirty="0" smtClean="0">
                <a:hlinkClick r:id="rId2"/>
              </a:rPr>
              <a:t>https://www.youtube.com/watch?v=ZrRBGGVTM38</a:t>
            </a:r>
            <a:r>
              <a:rPr lang="en-US" sz="2000" dirty="0" smtClean="0"/>
              <a:t> </a:t>
            </a:r>
          </a:p>
          <a:p>
            <a:endParaRPr lang="en-US" sz="2000" dirty="0" smtClean="0"/>
          </a:p>
          <a:p>
            <a:r>
              <a:rPr lang="en-US" sz="2000" dirty="0" smtClean="0"/>
              <a:t>Nat Turner 2 - </a:t>
            </a:r>
            <a:r>
              <a:rPr lang="en-US" sz="2000" dirty="0" smtClean="0">
                <a:hlinkClick r:id="rId3"/>
              </a:rPr>
              <a:t>https://www.youtube.com/watch?v=9SobJftnGJU</a:t>
            </a:r>
            <a:r>
              <a:rPr lang="en-US" sz="2000" dirty="0" smtClean="0"/>
              <a:t> </a:t>
            </a:r>
          </a:p>
          <a:p>
            <a:endParaRPr lang="en-US" sz="2000" dirty="0" smtClean="0"/>
          </a:p>
          <a:p>
            <a:r>
              <a:rPr lang="en-US" sz="2000" dirty="0" smtClean="0"/>
              <a:t>Haitian Revolution - </a:t>
            </a:r>
            <a:r>
              <a:rPr lang="en-US" sz="2000" dirty="0">
                <a:hlinkClick r:id="rId4"/>
              </a:rPr>
              <a:t>https://</a:t>
            </a:r>
            <a:r>
              <a:rPr lang="en-US" sz="2000" dirty="0" smtClean="0">
                <a:hlinkClick r:id="rId4"/>
              </a:rPr>
              <a:t>www.youtube.com/watch?v=b69lS3aP1a4</a:t>
            </a:r>
            <a:r>
              <a:rPr lang="en-US" sz="2000" dirty="0" smtClean="0"/>
              <a:t> </a:t>
            </a:r>
          </a:p>
          <a:p>
            <a:endParaRPr lang="en-US" sz="2000" dirty="0" smtClean="0"/>
          </a:p>
          <a:p>
            <a:r>
              <a:rPr lang="en-US" sz="2000" dirty="0" smtClean="0"/>
              <a:t>Note:  Other macro factors  are Texas admission as a slave holding state in 1845; Mexico is forced to cede California and New Mexico to the U.S.; those </a:t>
            </a:r>
            <a:r>
              <a:rPr lang="en-US" sz="2000" dirty="0" err="1" smtClean="0"/>
              <a:t>terrorities</a:t>
            </a:r>
            <a:r>
              <a:rPr lang="en-US" sz="2000" dirty="0" smtClean="0"/>
              <a:t> are declared as non-slave holding states in the Compromise of 1850; as a result the Fugitive Slave Act is passed and it stiffens penalties against people who run away from bondage.</a:t>
            </a:r>
          </a:p>
          <a:p>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457200" y="533400"/>
            <a:ext cx="8229600" cy="5592763"/>
          </a:xfrm>
        </p:spPr>
        <p:txBody>
          <a:bodyPr>
            <a:normAutofit fontScale="92500" lnSpcReduction="10000"/>
          </a:bodyPr>
          <a:lstStyle/>
          <a:p>
            <a:r>
              <a:rPr lang="en-US" altLang="en-US" dirty="0" smtClean="0"/>
              <a:t>WUNC displays:</a:t>
            </a:r>
          </a:p>
          <a:p>
            <a:endParaRPr lang="en-US" altLang="en-US" sz="2400" dirty="0" smtClean="0"/>
          </a:p>
          <a:p>
            <a:pPr lvl="2">
              <a:buFont typeface="Calibri" pitchFamily="34" charset="0"/>
              <a:buChar char="‒"/>
            </a:pPr>
            <a:r>
              <a:rPr lang="en-US" altLang="en-US" u="sng" dirty="0" smtClean="0"/>
              <a:t>Worthiness</a:t>
            </a:r>
            <a:r>
              <a:rPr lang="en-US" altLang="en-US" dirty="0" smtClean="0"/>
              <a:t> - expressions or symbols which personify the dignity of the claimants or oppressed group, usually accomplished through the presence of children, mothers, clergy or other “respectable” people</a:t>
            </a:r>
          </a:p>
          <a:p>
            <a:pPr lvl="2">
              <a:buFont typeface="Calibri" pitchFamily="34" charset="0"/>
              <a:buChar char="‒"/>
            </a:pPr>
            <a:endParaRPr lang="en-US" altLang="en-US" u="sng" dirty="0" smtClean="0"/>
          </a:p>
          <a:p>
            <a:pPr lvl="2">
              <a:buFont typeface="Calibri" pitchFamily="34" charset="0"/>
              <a:buChar char="‒"/>
            </a:pPr>
            <a:r>
              <a:rPr lang="en-US" altLang="en-US" u="sng" dirty="0" smtClean="0"/>
              <a:t>Unity</a:t>
            </a:r>
            <a:r>
              <a:rPr lang="en-US" altLang="en-US" dirty="0" smtClean="0"/>
              <a:t> - tangible expressions of collective identity such as banners, chants, songs, or other things which match</a:t>
            </a:r>
          </a:p>
          <a:p>
            <a:pPr lvl="2">
              <a:buNone/>
            </a:pPr>
            <a:endParaRPr lang="en-US" altLang="en-US" dirty="0" smtClean="0"/>
          </a:p>
          <a:p>
            <a:pPr lvl="2">
              <a:buFont typeface="Calibri" pitchFamily="34" charset="0"/>
              <a:buChar char="‒"/>
            </a:pPr>
            <a:r>
              <a:rPr lang="en-US" altLang="en-US" u="sng" dirty="0" smtClean="0"/>
              <a:t>Numbers</a:t>
            </a:r>
            <a:r>
              <a:rPr lang="en-US" altLang="en-US" dirty="0" smtClean="0"/>
              <a:t> - Measures, statistics, photos, etc which show how large the campaign is</a:t>
            </a:r>
          </a:p>
          <a:p>
            <a:pPr lvl="2">
              <a:buFont typeface="Calibri" pitchFamily="34" charset="0"/>
              <a:buChar char="‒"/>
            </a:pPr>
            <a:endParaRPr lang="en-US" altLang="en-US" dirty="0" smtClean="0"/>
          </a:p>
          <a:p>
            <a:pPr lvl="2">
              <a:buFont typeface="Calibri" pitchFamily="34" charset="0"/>
              <a:buChar char="‒"/>
            </a:pPr>
            <a:r>
              <a:rPr lang="en-US" altLang="en-US" u="sng" dirty="0" smtClean="0"/>
              <a:t>Commitment</a:t>
            </a:r>
            <a:r>
              <a:rPr lang="en-US" altLang="en-US" dirty="0" smtClean="0"/>
              <a:t> - Demonstrated through enduring challenging conditions, be they physical, atmospheric, environmental, etc.</a:t>
            </a:r>
            <a:endParaRPr lang="en-US" altLang="en-US" u="sng" dirty="0" smtClean="0"/>
          </a:p>
          <a:p>
            <a:pPr lvl="1"/>
            <a:endParaRPr lang="en-US" alt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411162"/>
          </a:xfrm>
        </p:spPr>
        <p:txBody>
          <a:bodyPr>
            <a:normAutofit fontScale="90000"/>
          </a:bodyPr>
          <a:lstStyle/>
          <a:p>
            <a:r>
              <a:rPr lang="en-US" altLang="en-US" sz="3600" dirty="0" smtClean="0"/>
              <a:t>Name the Movement Via Their WUNC Displays?</a:t>
            </a:r>
          </a:p>
        </p:txBody>
      </p:sp>
      <p:pic>
        <p:nvPicPr>
          <p:cNvPr id="3078" name="Picture 6" descr="Related image"/>
          <p:cNvPicPr>
            <a:picLocks noChangeAspect="1" noChangeArrowheads="1"/>
          </p:cNvPicPr>
          <p:nvPr/>
        </p:nvPicPr>
        <p:blipFill>
          <a:blip r:embed="rId2" cstate="print"/>
          <a:srcRect/>
          <a:stretch>
            <a:fillRect/>
          </a:stretch>
        </p:blipFill>
        <p:spPr bwMode="auto">
          <a:xfrm>
            <a:off x="304800" y="3962400"/>
            <a:ext cx="2558415" cy="2590800"/>
          </a:xfrm>
          <a:prstGeom prst="rect">
            <a:avLst/>
          </a:prstGeom>
          <a:noFill/>
        </p:spPr>
      </p:pic>
      <p:pic>
        <p:nvPicPr>
          <p:cNvPr id="3080" name="Picture 8" descr="Image result for water is life protest photos"/>
          <p:cNvPicPr>
            <a:picLocks noChangeAspect="1" noChangeArrowheads="1"/>
          </p:cNvPicPr>
          <p:nvPr/>
        </p:nvPicPr>
        <p:blipFill>
          <a:blip r:embed="rId3" cstate="print"/>
          <a:srcRect/>
          <a:stretch>
            <a:fillRect/>
          </a:stretch>
        </p:blipFill>
        <p:spPr bwMode="auto">
          <a:xfrm>
            <a:off x="4800600" y="1066800"/>
            <a:ext cx="3765625" cy="2514600"/>
          </a:xfrm>
          <a:prstGeom prst="rect">
            <a:avLst/>
          </a:prstGeom>
          <a:noFill/>
        </p:spPr>
      </p:pic>
      <p:pic>
        <p:nvPicPr>
          <p:cNvPr id="3082" name="Picture 10" descr="Image result for disability protest healthcare bill"/>
          <p:cNvPicPr>
            <a:picLocks noChangeAspect="1" noChangeArrowheads="1"/>
          </p:cNvPicPr>
          <p:nvPr/>
        </p:nvPicPr>
        <p:blipFill>
          <a:blip r:embed="rId4" cstate="print"/>
          <a:srcRect l="6818" r="11364"/>
          <a:stretch>
            <a:fillRect/>
          </a:stretch>
        </p:blipFill>
        <p:spPr bwMode="auto">
          <a:xfrm>
            <a:off x="5943600" y="4038600"/>
            <a:ext cx="2990823" cy="2438400"/>
          </a:xfrm>
          <a:prstGeom prst="rect">
            <a:avLst/>
          </a:prstGeom>
          <a:noFill/>
        </p:spPr>
      </p:pic>
      <p:pic>
        <p:nvPicPr>
          <p:cNvPr id="3090" name="Picture 18" descr="Image result for chin up for justice protest vincent chin"/>
          <p:cNvPicPr>
            <a:picLocks noChangeAspect="1" noChangeArrowheads="1"/>
          </p:cNvPicPr>
          <p:nvPr/>
        </p:nvPicPr>
        <p:blipFill>
          <a:blip r:embed="rId5" cstate="print"/>
          <a:srcRect/>
          <a:stretch>
            <a:fillRect/>
          </a:stretch>
        </p:blipFill>
        <p:spPr bwMode="auto">
          <a:xfrm>
            <a:off x="533400" y="1066800"/>
            <a:ext cx="3962400" cy="2543860"/>
          </a:xfrm>
          <a:prstGeom prst="rect">
            <a:avLst/>
          </a:prstGeom>
          <a:noFill/>
        </p:spPr>
      </p:pic>
      <p:pic>
        <p:nvPicPr>
          <p:cNvPr id="14" name="Picture 4" descr="Related image"/>
          <p:cNvPicPr>
            <a:picLocks noChangeAspect="1" noChangeArrowheads="1"/>
          </p:cNvPicPr>
          <p:nvPr/>
        </p:nvPicPr>
        <p:blipFill>
          <a:blip r:embed="rId6" cstate="print"/>
          <a:srcRect/>
          <a:stretch>
            <a:fillRect/>
          </a:stretch>
        </p:blipFill>
        <p:spPr bwMode="auto">
          <a:xfrm>
            <a:off x="3048000" y="4038600"/>
            <a:ext cx="2684316" cy="2362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411162"/>
          </a:xfrm>
        </p:spPr>
        <p:txBody>
          <a:bodyPr>
            <a:normAutofit fontScale="90000"/>
          </a:bodyPr>
          <a:lstStyle/>
          <a:p>
            <a:r>
              <a:rPr lang="en-US" altLang="en-US" sz="3600" dirty="0" smtClean="0"/>
              <a:t>Name the Movement, cont.</a:t>
            </a:r>
          </a:p>
        </p:txBody>
      </p:sp>
      <p:pic>
        <p:nvPicPr>
          <p:cNvPr id="3084" name="Picture 12" descr="Image result for equal pay for equal work protest"/>
          <p:cNvPicPr>
            <a:picLocks noChangeAspect="1" noChangeArrowheads="1"/>
          </p:cNvPicPr>
          <p:nvPr/>
        </p:nvPicPr>
        <p:blipFill>
          <a:blip r:embed="rId2" cstate="print"/>
          <a:srcRect/>
          <a:stretch>
            <a:fillRect/>
          </a:stretch>
        </p:blipFill>
        <p:spPr bwMode="auto">
          <a:xfrm>
            <a:off x="5181600" y="3937000"/>
            <a:ext cx="3581400" cy="2387600"/>
          </a:xfrm>
          <a:prstGeom prst="rect">
            <a:avLst/>
          </a:prstGeom>
          <a:noFill/>
        </p:spPr>
      </p:pic>
      <p:pic>
        <p:nvPicPr>
          <p:cNvPr id="3086" name="Picture 14" descr="Image result for occupy wall street protest"/>
          <p:cNvPicPr>
            <a:picLocks noChangeAspect="1" noChangeArrowheads="1"/>
          </p:cNvPicPr>
          <p:nvPr/>
        </p:nvPicPr>
        <p:blipFill>
          <a:blip r:embed="rId3" cstate="print"/>
          <a:srcRect/>
          <a:stretch>
            <a:fillRect/>
          </a:stretch>
        </p:blipFill>
        <p:spPr bwMode="auto">
          <a:xfrm>
            <a:off x="4800600" y="1143000"/>
            <a:ext cx="3928531" cy="2209800"/>
          </a:xfrm>
          <a:prstGeom prst="rect">
            <a:avLst/>
          </a:prstGeom>
          <a:noFill/>
        </p:spPr>
      </p:pic>
      <p:pic>
        <p:nvPicPr>
          <p:cNvPr id="3088" name="Picture 16" descr="Image result for fight for 15 protest"/>
          <p:cNvPicPr>
            <a:picLocks noChangeAspect="1" noChangeArrowheads="1"/>
          </p:cNvPicPr>
          <p:nvPr/>
        </p:nvPicPr>
        <p:blipFill>
          <a:blip r:embed="rId4" cstate="print"/>
          <a:srcRect/>
          <a:stretch>
            <a:fillRect/>
          </a:stretch>
        </p:blipFill>
        <p:spPr bwMode="auto">
          <a:xfrm>
            <a:off x="457200" y="1143000"/>
            <a:ext cx="3910117" cy="2209800"/>
          </a:xfrm>
          <a:prstGeom prst="rect">
            <a:avLst/>
          </a:prstGeom>
          <a:noFill/>
        </p:spPr>
      </p:pic>
      <p:pic>
        <p:nvPicPr>
          <p:cNvPr id="3094" name="Picture 22" descr="Image result for civil rights movement"/>
          <p:cNvPicPr>
            <a:picLocks noChangeAspect="1" noChangeArrowheads="1"/>
          </p:cNvPicPr>
          <p:nvPr/>
        </p:nvPicPr>
        <p:blipFill>
          <a:blip r:embed="rId5" cstate="print"/>
          <a:srcRect r="4857"/>
          <a:stretch>
            <a:fillRect/>
          </a:stretch>
        </p:blipFill>
        <p:spPr bwMode="auto">
          <a:xfrm>
            <a:off x="381000" y="3962400"/>
            <a:ext cx="4572000" cy="2362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868362"/>
          </a:xfrm>
        </p:spPr>
        <p:txBody>
          <a:bodyPr>
            <a:normAutofit/>
          </a:bodyPr>
          <a:lstStyle/>
          <a:p>
            <a:r>
              <a:rPr lang="en-US" altLang="en-US" sz="3800" dirty="0" smtClean="0"/>
              <a:t>Social Movements in Britain</a:t>
            </a:r>
          </a:p>
        </p:txBody>
      </p:sp>
      <p:sp>
        <p:nvSpPr>
          <p:cNvPr id="31747" name="Content Placeholder 2"/>
          <p:cNvSpPr>
            <a:spLocks noGrp="1"/>
          </p:cNvSpPr>
          <p:nvPr>
            <p:ph idx="1"/>
          </p:nvPr>
        </p:nvSpPr>
        <p:spPr>
          <a:xfrm>
            <a:off x="457200" y="1600200"/>
            <a:ext cx="4343400" cy="4724400"/>
          </a:xfrm>
        </p:spPr>
        <p:txBody>
          <a:bodyPr>
            <a:normAutofit/>
          </a:bodyPr>
          <a:lstStyle/>
          <a:p>
            <a:r>
              <a:rPr lang="en-US" altLang="en-US" sz="1800" dirty="0" err="1" smtClean="0"/>
              <a:t>Tilly</a:t>
            </a:r>
            <a:r>
              <a:rPr lang="en-US" altLang="en-US" sz="1800" dirty="0" smtClean="0"/>
              <a:t> and Wood focus their discussion on the “invention” of social movements by focusing primarily on London, France, and Belgium in the 1700 and 1800s.</a:t>
            </a:r>
          </a:p>
          <a:p>
            <a:endParaRPr lang="en-US" altLang="en-US" sz="1800" dirty="0" smtClean="0"/>
          </a:p>
          <a:p>
            <a:r>
              <a:rPr lang="en-US" altLang="en-US" sz="1800" dirty="0" smtClean="0"/>
              <a:t>They look at the public displays of resistance in support of political figure, John Wilkes during the 1760s.</a:t>
            </a:r>
          </a:p>
          <a:p>
            <a:endParaRPr lang="en-US" altLang="en-US" sz="1800" dirty="0" smtClean="0"/>
          </a:p>
          <a:p>
            <a:r>
              <a:rPr lang="en-US" altLang="en-US" sz="1800" dirty="0" smtClean="0"/>
              <a:t>Wilkes’ effort to become the mayor of London as well as join the British Parliament led to the formation of organizations and the eventual connection between group-based political action and appeal to legislative authority.</a:t>
            </a:r>
          </a:p>
          <a:p>
            <a:pPr lvl="1"/>
            <a:endParaRPr lang="en-US" altLang="en-US" dirty="0" smtClean="0"/>
          </a:p>
        </p:txBody>
      </p:sp>
      <p:pic>
        <p:nvPicPr>
          <p:cNvPr id="1026" name="Picture 2" descr="John Wilkes after Richard Houston.jpg"/>
          <p:cNvPicPr>
            <a:picLocks noChangeAspect="1" noChangeArrowheads="1"/>
          </p:cNvPicPr>
          <p:nvPr/>
        </p:nvPicPr>
        <p:blipFill>
          <a:blip r:embed="rId2" cstate="print"/>
          <a:srcRect/>
          <a:stretch>
            <a:fillRect/>
          </a:stretch>
        </p:blipFill>
        <p:spPr bwMode="auto">
          <a:xfrm>
            <a:off x="5410200" y="1752600"/>
            <a:ext cx="2883310" cy="388620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868362"/>
          </a:xfrm>
        </p:spPr>
        <p:txBody>
          <a:bodyPr>
            <a:normAutofit/>
          </a:bodyPr>
          <a:lstStyle/>
          <a:p>
            <a:r>
              <a:rPr lang="en-US" altLang="en-US" sz="3800" dirty="0" smtClean="0"/>
              <a:t>Social Movements in Britain, cont.</a:t>
            </a:r>
          </a:p>
        </p:txBody>
      </p:sp>
      <p:sp>
        <p:nvSpPr>
          <p:cNvPr id="31747" name="Content Placeholder 2"/>
          <p:cNvSpPr>
            <a:spLocks noGrp="1"/>
          </p:cNvSpPr>
          <p:nvPr>
            <p:ph idx="1"/>
          </p:nvPr>
        </p:nvSpPr>
        <p:spPr>
          <a:xfrm>
            <a:off x="457200" y="1447800"/>
            <a:ext cx="8077200" cy="4876800"/>
          </a:xfrm>
        </p:spPr>
        <p:txBody>
          <a:bodyPr>
            <a:normAutofit/>
          </a:bodyPr>
          <a:lstStyle/>
          <a:p>
            <a:r>
              <a:rPr lang="en-US" altLang="en-US" sz="2400" dirty="0" smtClean="0"/>
              <a:t>The radical campaign to elect Wilkes was often violent and pushed directly against the “proper” British protocol for public politics:</a:t>
            </a:r>
          </a:p>
          <a:p>
            <a:pPr lvl="1"/>
            <a:endParaRPr lang="en-US" altLang="en-US" sz="1600" dirty="0" smtClean="0"/>
          </a:p>
          <a:p>
            <a:pPr lvl="1"/>
            <a:r>
              <a:rPr lang="en-US" altLang="en-US" sz="2000" dirty="0" smtClean="0"/>
              <a:t>British citizens could legally meet in guilds, communities, and religious groups and had legally protected rights to do so.</a:t>
            </a:r>
          </a:p>
          <a:p>
            <a:pPr lvl="1"/>
            <a:endParaRPr lang="en-US" altLang="en-US" sz="2000" dirty="0" smtClean="0"/>
          </a:p>
          <a:p>
            <a:pPr lvl="1"/>
            <a:r>
              <a:rPr lang="en-US" altLang="en-US" sz="2000" dirty="0" smtClean="0"/>
              <a:t>Representatives from these groups could state grievances and make demands and had the right to be heard by local authorities.</a:t>
            </a:r>
          </a:p>
          <a:p>
            <a:pPr lvl="1"/>
            <a:endParaRPr lang="en-US" altLang="en-US" sz="2000" dirty="0" smtClean="0"/>
          </a:p>
          <a:p>
            <a:pPr lvl="1"/>
            <a:r>
              <a:rPr lang="en-US" altLang="en-US" sz="2000" dirty="0" smtClean="0"/>
              <a:t>Anyone who assembles publicly and/or makes demands outside these boundaries is breaking the law and subject to harsh and often violent punishment, especially if such grievances are directed at the ruling class.</a:t>
            </a:r>
          </a:p>
          <a:p>
            <a:pPr lvl="1"/>
            <a:endParaRPr lang="en-US" altLang="en-US" sz="20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868362"/>
          </a:xfrm>
        </p:spPr>
        <p:txBody>
          <a:bodyPr>
            <a:normAutofit/>
          </a:bodyPr>
          <a:lstStyle/>
          <a:p>
            <a:r>
              <a:rPr lang="en-US" altLang="en-US" sz="3200" dirty="0" smtClean="0"/>
              <a:t>Macro Level Influence on the Wilkes Campaign</a:t>
            </a:r>
          </a:p>
        </p:txBody>
      </p:sp>
      <p:sp>
        <p:nvSpPr>
          <p:cNvPr id="31747" name="Content Placeholder 2"/>
          <p:cNvSpPr>
            <a:spLocks noGrp="1"/>
          </p:cNvSpPr>
          <p:nvPr>
            <p:ph idx="1"/>
          </p:nvPr>
        </p:nvSpPr>
        <p:spPr>
          <a:xfrm>
            <a:off x="457200" y="1676400"/>
            <a:ext cx="8077200" cy="4648200"/>
          </a:xfrm>
        </p:spPr>
        <p:txBody>
          <a:bodyPr>
            <a:normAutofit fontScale="92500"/>
          </a:bodyPr>
          <a:lstStyle/>
          <a:p>
            <a:r>
              <a:rPr lang="en-US" altLang="en-US" sz="2400" dirty="0" smtClean="0"/>
              <a:t>What were the social, political, and economic factors which made these earlier forms of British collective action possible?</a:t>
            </a:r>
            <a:endParaRPr lang="en-US" altLang="en-US" sz="2000" dirty="0" smtClean="0"/>
          </a:p>
          <a:p>
            <a:pPr lvl="1"/>
            <a:endParaRPr lang="en-US" altLang="en-US" sz="1600" dirty="0" smtClean="0"/>
          </a:p>
          <a:p>
            <a:pPr lvl="1"/>
            <a:r>
              <a:rPr lang="en-US" altLang="en-US" sz="2000" dirty="0" smtClean="0"/>
              <a:t>Seven Years’/French and Indian War between England and France (1756-1763).</a:t>
            </a:r>
          </a:p>
          <a:p>
            <a:pPr lvl="1"/>
            <a:endParaRPr lang="en-US" altLang="en-US" sz="2000" dirty="0" smtClean="0"/>
          </a:p>
          <a:p>
            <a:pPr lvl="1"/>
            <a:r>
              <a:rPr lang="en-US" altLang="en-US" sz="2000" dirty="0" smtClean="0"/>
              <a:t>In England, the war and increased reliance on a legislature to govern Britain’s colonies led to regular citizens having more direct contact with their government.</a:t>
            </a:r>
          </a:p>
          <a:p>
            <a:pPr lvl="1"/>
            <a:endParaRPr lang="en-US" altLang="en-US" sz="2000" dirty="0" smtClean="0"/>
          </a:p>
          <a:p>
            <a:pPr lvl="1"/>
            <a:r>
              <a:rPr lang="en-US" altLang="en-US" sz="2000" dirty="0" smtClean="0"/>
              <a:t>In the North American colonies, increases in land, wealth, and power via imperialism led to a larger, often oppressed workforce with more direct connections to each other than their employers, creditors, or the crown.</a:t>
            </a:r>
          </a:p>
          <a:p>
            <a:pPr lvl="1"/>
            <a:endParaRPr lang="en-US" altLang="en-US" sz="2000" dirty="0" smtClean="0"/>
          </a:p>
          <a:p>
            <a:pPr lvl="1"/>
            <a:endParaRPr lang="en-US" altLang="en-US" sz="2000" dirty="0" smtClean="0"/>
          </a:p>
          <a:p>
            <a:pPr lvl="1"/>
            <a:endParaRPr lang="en-US" altLang="en-US" sz="2000"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TotalTime>
  <Words>1851</Words>
  <Application>Microsoft Macintosh PowerPoint</Application>
  <PresentationFormat>On-screen Show (4:3)</PresentationFormat>
  <Paragraphs>152</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Calibri</vt:lpstr>
      <vt:lpstr>Arial</vt:lpstr>
      <vt:lpstr>Office Theme</vt:lpstr>
      <vt:lpstr>Week 3:  18th and 19th Century Social Movements</vt:lpstr>
      <vt:lpstr>Housekeeping</vt:lpstr>
      <vt:lpstr>Review:  Responding to Social Problems</vt:lpstr>
      <vt:lpstr>PowerPoint Presentation</vt:lpstr>
      <vt:lpstr>Name the Movement Via Their WUNC Displays?</vt:lpstr>
      <vt:lpstr>Name the Movement, cont.</vt:lpstr>
      <vt:lpstr>Social Movements in Britain</vt:lpstr>
      <vt:lpstr>Social Movements in Britain, cont.</vt:lpstr>
      <vt:lpstr>Macro Level Influence on the Wilkes Campaign</vt:lpstr>
      <vt:lpstr>PowerPoint Presentation</vt:lpstr>
      <vt:lpstr>PowerPoint Presentation</vt:lpstr>
      <vt:lpstr>The Invention of Social Movements:   Macro Level Factors</vt:lpstr>
      <vt:lpstr>The Invention of Social Movements:   Macro Level Factors, cont.</vt:lpstr>
      <vt:lpstr>PowerPoint Presentation</vt:lpstr>
      <vt:lpstr>PowerPoint Presentation</vt:lpstr>
      <vt:lpstr>PowerPoint Presentation</vt:lpstr>
      <vt:lpstr>PowerPoint Presentation</vt:lpstr>
      <vt:lpstr>The Invention of Social Movements:   Macro Level Factors, cont.</vt:lpstr>
      <vt:lpstr>The Social Movement that Lead to the Deadliest War in U.S. History</vt:lpstr>
      <vt:lpstr>Abolition</vt:lpstr>
      <vt:lpstr>Abolition, cont.</vt:lpstr>
      <vt:lpstr>Abolition, cont.</vt:lpstr>
      <vt:lpstr>Abolition, cont.</vt:lpstr>
      <vt:lpstr>Abolition, cont.</vt:lpstr>
      <vt:lpstr>Abolition, cont.</vt:lpstr>
      <vt:lpstr>Abolition, cont.</vt:lpstr>
      <vt:lpstr>Abolition, cont.</vt:lpstr>
      <vt:lpstr>Abolition, cont.</vt:lpstr>
      <vt:lpstr>Abolition, cont.</vt:lpstr>
      <vt:lpstr>Abolition, cont.</vt:lpstr>
      <vt:lpstr>Abolition, cont.</vt:lpstr>
    </vt:vector>
  </TitlesOfParts>
  <Company>Microsoft</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  Social Movements and  What They Are Responding To</dc:title>
  <dc:creator>Kiana</dc:creator>
  <cp:lastModifiedBy>Microsoft Office User</cp:lastModifiedBy>
  <cp:revision>131</cp:revision>
  <dcterms:created xsi:type="dcterms:W3CDTF">2017-08-28T23:13:45Z</dcterms:created>
  <dcterms:modified xsi:type="dcterms:W3CDTF">2017-09-27T16:44:33Z</dcterms:modified>
</cp:coreProperties>
</file>